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0586-AF97-4C2C-8EE3-BDA3190F3A2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F94D-E9CB-4BE2-B6A2-16B92FAF20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34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0586-AF97-4C2C-8EE3-BDA3190F3A2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F94D-E9CB-4BE2-B6A2-16B92FAF20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60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0586-AF97-4C2C-8EE3-BDA3190F3A2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F94D-E9CB-4BE2-B6A2-16B92FAF20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0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0586-AF97-4C2C-8EE3-BDA3190F3A2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F94D-E9CB-4BE2-B6A2-16B92FAF20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21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0586-AF97-4C2C-8EE3-BDA3190F3A2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F94D-E9CB-4BE2-B6A2-16B92FAF20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0586-AF97-4C2C-8EE3-BDA3190F3A2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F94D-E9CB-4BE2-B6A2-16B92FAF20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09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0586-AF97-4C2C-8EE3-BDA3190F3A2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F94D-E9CB-4BE2-B6A2-16B92FAF20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82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0586-AF97-4C2C-8EE3-BDA3190F3A2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F94D-E9CB-4BE2-B6A2-16B92FAF20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07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0586-AF97-4C2C-8EE3-BDA3190F3A2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F94D-E9CB-4BE2-B6A2-16B92FAF20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3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0586-AF97-4C2C-8EE3-BDA3190F3A2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F94D-E9CB-4BE2-B6A2-16B92FAF20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87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B0586-AF97-4C2C-8EE3-BDA3190F3A2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8F94D-E9CB-4BE2-B6A2-16B92FAF20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21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B0586-AF97-4C2C-8EE3-BDA3190F3A2A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8F94D-E9CB-4BE2-B6A2-16B92FAF20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92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696278" y="1683026"/>
            <a:ext cx="82826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dirty="0" smtClean="0"/>
              <a:t>INFORMACIÓN PARA LAS UNIDADES ACADEMICAS IDEAD Y </a:t>
            </a:r>
            <a:r>
              <a:rPr lang="es-CO" sz="4000" smtClean="0"/>
              <a:t>CATs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01362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21745" y="421396"/>
            <a:ext cx="7475806" cy="802493"/>
          </a:xfrm>
        </p:spPr>
        <p:txBody>
          <a:bodyPr/>
          <a:lstStyle/>
          <a:p>
            <a:pPr algn="ctr"/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GRADOS EXTRAORDINARIOS 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22501" t="19856" r="24195" b="6106"/>
          <a:stretch/>
        </p:blipFill>
        <p:spPr>
          <a:xfrm>
            <a:off x="838200" y="1690688"/>
            <a:ext cx="5355102" cy="4181977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457072" y="1916986"/>
            <a:ext cx="51487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Se amplió a 7 días hábiles el tramite de grados extraordinarios </a:t>
            </a:r>
          </a:p>
          <a:p>
            <a:endParaRPr lang="es-CO" dirty="0"/>
          </a:p>
          <a:p>
            <a:endParaRPr lang="es-CO" dirty="0" smtClean="0"/>
          </a:p>
          <a:p>
            <a:pPr algn="ctr"/>
            <a:r>
              <a:rPr lang="es-CO" sz="2400" b="1" dirty="0" smtClean="0"/>
              <a:t>IMPORTANTE:</a:t>
            </a:r>
          </a:p>
          <a:p>
            <a:pPr algn="ctr"/>
            <a:endParaRPr lang="es-CO" sz="2400" b="1" dirty="0"/>
          </a:p>
          <a:p>
            <a:pPr algn="ctr"/>
            <a:r>
              <a:rPr lang="es-CO" sz="2400" b="1" dirty="0" smtClean="0"/>
              <a:t>Los estudiantes antes de hacer el pago de los derechos, deben tener el aval de las unidades  donde les informan que cumplen con los requisitos para grado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178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/>
              <a:t>GRADOS ORDINARIOS </a:t>
            </a:r>
            <a:endParaRPr lang="en-US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1190172" y="1691267"/>
            <a:ext cx="104016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/>
              <a:t>IMPORTANTE</a:t>
            </a:r>
            <a:r>
              <a:rPr lang="es-CO" sz="2000" dirty="0" smtClean="0"/>
              <a:t>:</a:t>
            </a:r>
          </a:p>
          <a:p>
            <a:endParaRPr lang="es-CO" sz="2000" dirty="0"/>
          </a:p>
          <a:p>
            <a:pPr marL="342900" indent="-342900">
              <a:buAutoNum type="arabicPeriod"/>
            </a:pPr>
            <a:r>
              <a:rPr lang="es-CO" sz="2000" dirty="0" smtClean="0"/>
              <a:t>No continuar el proceso de grados cuando el aspirante no cumple con los requisitos y documentación.</a:t>
            </a:r>
          </a:p>
          <a:p>
            <a:pPr marL="342900" indent="-342900">
              <a:buAutoNum type="arabicPeriod"/>
            </a:pPr>
            <a:r>
              <a:rPr lang="es-CO" sz="2000" dirty="0" smtClean="0"/>
              <a:t>Se  debe ser claros con los estudiantes en el proceso;  ante cualquier eventualidad; por ejemplo: que los profesores no cumplan con las notas en la plataforma, se les debe avisar con tiempo las implicaciones que esto tiene en tiempos.</a:t>
            </a:r>
          </a:p>
          <a:p>
            <a:pPr marL="342900" indent="-342900">
              <a:buAutoNum type="arabicPeriod"/>
            </a:pPr>
            <a:r>
              <a:rPr lang="es-CO" sz="2000" dirty="0" smtClean="0"/>
              <a:t>Informarle a los estudiantes que el pago de los derechos de grado no implica el derecho a graduarse en la fecha que ellos esperan ( si no cumple con la documentación).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6765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355187" y="1690688"/>
            <a:ext cx="948162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CO" sz="2400" dirty="0" smtClean="0"/>
              <a:t>No se permitirá a los aspirantes cambiar o posponer su fecha de grado.</a:t>
            </a:r>
          </a:p>
          <a:p>
            <a:pPr marL="342900" indent="-342900">
              <a:buAutoNum type="arabicPeriod"/>
            </a:pPr>
            <a:r>
              <a:rPr lang="es-CO" sz="2400" dirty="0" smtClean="0"/>
              <a:t>Los listados que envían las unidades académicas se deben actualizar a tiempo.</a:t>
            </a:r>
          </a:p>
          <a:p>
            <a:pPr marL="342900" indent="-342900">
              <a:buAutoNum type="arabicPeriod"/>
            </a:pPr>
            <a:r>
              <a:rPr lang="es-CO" sz="2400" dirty="0" smtClean="0"/>
              <a:t>Los directores o sus asistentes estarán presentes en la recepción de los diplomas de dicha Unidad junto con la Secretaría Académica del IDEAD, para llevar un control de los mismos con listado actualizado.</a:t>
            </a:r>
          </a:p>
          <a:p>
            <a:pPr marL="342900" indent="-342900">
              <a:buAutoNum type="arabicPeriod"/>
            </a:pPr>
            <a:r>
              <a:rPr lang="es-CO" sz="2400" dirty="0" smtClean="0"/>
              <a:t>No se permite el cambio de CAT a última hora, para ello en el drive existe la opción de escoger el CAT donde se llevara a cabo su grado.</a:t>
            </a:r>
          </a:p>
          <a:p>
            <a:pPr marL="342900" indent="-342900">
              <a:buAutoNum type="arabicPeriod"/>
            </a:pPr>
            <a:r>
              <a:rPr lang="es-CO" sz="2400" dirty="0" smtClean="0"/>
              <a:t>Cumplir con los tiempos establecidos en el Acuerdo de grados ordinarios para la entrega de la documentación.</a:t>
            </a:r>
          </a:p>
          <a:p>
            <a:pPr marL="342900" indent="-342900">
              <a:buAutoNum type="arabicPeriod"/>
            </a:pPr>
            <a:r>
              <a:rPr lang="es-CO" sz="2400" dirty="0" smtClean="0"/>
              <a:t>Recordar que el proceso de revisión de la documentación es por filtros donde el primer filtro corresponde con el CAT y finalmente el programa.</a:t>
            </a:r>
          </a:p>
          <a:p>
            <a:pPr marL="342900" indent="-342900"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80722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Microsoft Office PowerPoint</Application>
  <PresentationFormat>Panorámica</PresentationFormat>
  <Paragraphs>21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GRADOS EXTRAORDINARIOS  </vt:lpstr>
      <vt:lpstr>GRADOS ORDINARIOS </vt:lpstr>
      <vt:lpstr>Importante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UT</dc:creator>
  <cp:lastModifiedBy>UT</cp:lastModifiedBy>
  <cp:revision>2</cp:revision>
  <dcterms:created xsi:type="dcterms:W3CDTF">2023-02-02T13:30:13Z</dcterms:created>
  <dcterms:modified xsi:type="dcterms:W3CDTF">2023-02-02T13:30:49Z</dcterms:modified>
</cp:coreProperties>
</file>